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846FD-8B10-461B-927E-C44A26B7F26C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607D-925A-4700-8913-FE4EC24728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15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607D-925A-4700-8913-FE4EC2472899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62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5321-7E8C-4383-96B5-1281944E9037}" type="datetimeFigureOut">
              <a:rPr lang="en-US" smtClean="0"/>
              <a:pPr/>
              <a:t>4/8/2023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13F3-DC35-49B1-90E8-2FCAEAEC39C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57628"/>
            <a:ext cx="9101796" cy="2711984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BY</a:t>
            </a:r>
          </a:p>
          <a:p>
            <a:r>
              <a:rPr lang="en-US" sz="2800" dirty="0" smtClean="0"/>
              <a:t>Dr. H. MEHBOOB ALI KHAN</a:t>
            </a:r>
          </a:p>
          <a:p>
            <a:r>
              <a:rPr lang="en-US" sz="2800" dirty="0" smtClean="0"/>
              <a:t>ASSISTANT PROFESSOR OF ARABIC</a:t>
            </a:r>
          </a:p>
          <a:p>
            <a:r>
              <a:rPr lang="en-US" sz="2800" dirty="0" smtClean="0"/>
              <a:t>JAMAL MOHAMED COLLEGE</a:t>
            </a:r>
          </a:p>
          <a:p>
            <a:r>
              <a:rPr lang="en-US" sz="2800" dirty="0" smtClean="0"/>
              <a:t>AFFILIATED TO BHARATHIDASAN UNIVERSITY</a:t>
            </a:r>
          </a:p>
          <a:p>
            <a:r>
              <a:rPr lang="en-US" sz="2800" dirty="0" smtClean="0"/>
              <a:t>TIRUCHIRAPPALLI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9144000" cy="3857627"/>
          </a:xfrm>
          <a:prstGeom prst="ellipse">
            <a:avLst/>
          </a:prstGeom>
          <a:solidFill>
            <a:srgbClr val="00B050"/>
          </a:solidFill>
          <a:effectLst>
            <a:outerShdw blurRad="76200" dist="127000" dir="5400000" sx="40000" sy="4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itchFamily="82" charset="0"/>
              </a:rPr>
              <a:t>ARABIC GRAMMAR CLASS</a:t>
            </a:r>
            <a:endParaRPr lang="en-IN" sz="4400" dirty="0">
              <a:latin typeface="Algerian" pitchFamily="8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2071702"/>
          </a:xfrm>
        </p:spPr>
        <p:txBody>
          <a:bodyPr>
            <a:scene3d>
              <a:camera prst="isometricOffAxis1Left"/>
              <a:lightRig rig="threePt" dir="t"/>
            </a:scene3d>
            <a:sp3d>
              <a:bevelB w="38100" h="38100" prst="convex"/>
            </a:sp3d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CC00"/>
                </a:solidFill>
                <a:latin typeface="Algerian" pitchFamily="82" charset="0"/>
              </a:rPr>
              <a:t>THANK </a:t>
            </a:r>
            <a:r>
              <a:rPr lang="en-US" dirty="0" smtClean="0">
                <a:solidFill>
                  <a:srgbClr val="FFCC00"/>
                </a:solidFill>
                <a:latin typeface="Algerian" pitchFamily="82" charset="0"/>
              </a:rPr>
              <a:t> </a:t>
            </a:r>
            <a:r>
              <a:rPr lang="en-US" sz="6000" dirty="0" smtClean="0">
                <a:solidFill>
                  <a:srgbClr val="FFCC00"/>
                </a:solidFill>
                <a:latin typeface="Algerian" pitchFamily="82" charset="0"/>
              </a:rPr>
              <a:t>YOU</a:t>
            </a:r>
            <a:endParaRPr lang="en-IN" sz="6000" dirty="0">
              <a:solidFill>
                <a:srgbClr val="FFCC00"/>
              </a:solidFill>
              <a:latin typeface="Algerian" pitchFamily="8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142976" y="214290"/>
            <a:ext cx="6929486" cy="5643602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5400" dirty="0" smtClean="0">
                <a:solidFill>
                  <a:srgbClr val="FFCC00"/>
                </a:solidFill>
                <a:latin typeface="Cooper Black" pitchFamily="18" charset="0"/>
              </a:rPr>
              <a:t>THANK  YOU</a:t>
            </a:r>
            <a:endParaRPr lang="en-IN" sz="5400" dirty="0">
              <a:solidFill>
                <a:srgbClr val="FFCC00"/>
              </a:solidFill>
              <a:latin typeface="Cooper Black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58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599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Adjective and noun qualified</a:t>
            </a:r>
            <a:br>
              <a:rPr lang="en-US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ar-SA" dirty="0" smtClean="0">
                <a:solidFill>
                  <a:srgbClr val="FFFF00"/>
                </a:solidFill>
                <a:latin typeface="Algerian" pitchFamily="82" charset="0"/>
              </a:rPr>
              <a:t>اَلـصِّـفَـةُ وَالْـمَوْصُوْفُ</a:t>
            </a:r>
            <a:endParaRPr lang="en-IN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6271" y="1500174"/>
            <a:ext cx="9186203" cy="515384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gerian" pitchFamily="82" charset="0"/>
              </a:rPr>
              <a:t>____________________________________________</a:t>
            </a:r>
            <a:endParaRPr lang="ar-SA" b="1" dirty="0" smtClean="0">
              <a:latin typeface="Algerian" pitchFamily="82" charset="0"/>
            </a:endParaRPr>
          </a:p>
          <a:p>
            <a:pPr rtl="1">
              <a:lnSpc>
                <a:spcPct val="120000"/>
              </a:lnSpc>
            </a:pPr>
            <a:r>
              <a:rPr lang="en-US" sz="3900" b="1" dirty="0" smtClean="0">
                <a:latin typeface="+mj-lt"/>
                <a:cs typeface="+mj-cs"/>
              </a:rPr>
              <a:t>An adjective  in </a:t>
            </a:r>
            <a:r>
              <a:rPr lang="en-US" sz="3900" b="1" dirty="0" err="1" smtClean="0">
                <a:latin typeface="+mj-lt"/>
                <a:cs typeface="+mj-cs"/>
              </a:rPr>
              <a:t>arabic</a:t>
            </a:r>
            <a:r>
              <a:rPr lang="en-US" sz="3900" b="1" dirty="0" smtClean="0">
                <a:latin typeface="+mj-lt"/>
                <a:cs typeface="+mj-cs"/>
              </a:rPr>
              <a:t> is called </a:t>
            </a:r>
            <a:endParaRPr lang="ar-SA" sz="3900" b="1" dirty="0" smtClean="0">
              <a:latin typeface="+mj-lt"/>
              <a:cs typeface="+mj-cs"/>
            </a:endParaRPr>
          </a:p>
          <a:p>
            <a:pPr rtl="1">
              <a:lnSpc>
                <a:spcPct val="120000"/>
              </a:lnSpc>
            </a:pPr>
            <a:r>
              <a:rPr lang="ar-SA" sz="4800" b="1" dirty="0" smtClean="0">
                <a:latin typeface="Algerian" pitchFamily="82" charset="0"/>
              </a:rPr>
              <a:t>صِّـفَـةٌ </a:t>
            </a:r>
            <a:r>
              <a:rPr lang="ar-SA" sz="4000" b="1" dirty="0" smtClean="0">
                <a:latin typeface="+mj-lt"/>
              </a:rPr>
              <a:t>(</a:t>
            </a:r>
            <a:r>
              <a:rPr lang="en-US" sz="4000" b="1" dirty="0" smtClean="0">
                <a:latin typeface="+mj-lt"/>
              </a:rPr>
              <a:t>or</a:t>
            </a:r>
            <a:r>
              <a:rPr lang="ar-SA" sz="4000" b="1" dirty="0" smtClean="0">
                <a:latin typeface="+mj-lt"/>
              </a:rPr>
              <a:t>)</a:t>
            </a:r>
            <a:r>
              <a:rPr lang="ar-SA" sz="4800" b="1" dirty="0" smtClean="0">
                <a:latin typeface="Algerian" pitchFamily="82" charset="0"/>
              </a:rPr>
              <a:t> نَّـعْـتٌ</a:t>
            </a:r>
            <a:endParaRPr lang="en-US" sz="4800" b="1" dirty="0" smtClean="0">
              <a:latin typeface="Algerian" pitchFamily="82" charset="0"/>
            </a:endParaRPr>
          </a:p>
          <a:p>
            <a:pPr>
              <a:lnSpc>
                <a:spcPct val="120000"/>
              </a:lnSpc>
            </a:pPr>
            <a:r>
              <a:rPr lang="en-US" sz="3900" b="1" dirty="0" smtClean="0">
                <a:latin typeface="+mj-lt"/>
              </a:rPr>
              <a:t>      Noun qualified in </a:t>
            </a:r>
            <a:r>
              <a:rPr lang="en-US" sz="3900" b="1" dirty="0" err="1" smtClean="0">
                <a:latin typeface="+mj-lt"/>
              </a:rPr>
              <a:t>arabic</a:t>
            </a:r>
            <a:r>
              <a:rPr lang="en-US" sz="3900" b="1" dirty="0" smtClean="0">
                <a:latin typeface="+mj-lt"/>
              </a:rPr>
              <a:t> is known as</a:t>
            </a:r>
            <a:r>
              <a:rPr lang="en-US" sz="3900" dirty="0" smtClean="0">
                <a:latin typeface="Algerian" pitchFamily="82" charset="0"/>
              </a:rPr>
              <a:t> </a:t>
            </a:r>
            <a:r>
              <a:rPr lang="ar-SA" sz="4800" b="1" dirty="0" smtClean="0">
                <a:latin typeface="Algerian" pitchFamily="82" charset="0"/>
              </a:rPr>
              <a:t>مَـنْـعُـوْتٌ </a:t>
            </a:r>
            <a:r>
              <a:rPr lang="en-US" sz="4800" b="1" dirty="0" smtClean="0">
                <a:latin typeface="Algerian" pitchFamily="82" charset="0"/>
              </a:rPr>
              <a:t> </a:t>
            </a:r>
            <a:r>
              <a:rPr lang="en-US" sz="3600" b="1" dirty="0" smtClean="0">
                <a:latin typeface="Arial Narrow" pitchFamily="34" charset="0"/>
              </a:rPr>
              <a:t>(</a:t>
            </a:r>
            <a:r>
              <a:rPr lang="en-US" b="1" dirty="0" smtClean="0">
                <a:latin typeface="Arial Narrow" pitchFamily="34" charset="0"/>
              </a:rPr>
              <a:t>O</a:t>
            </a:r>
            <a:r>
              <a:rPr lang="en-US" sz="3600" b="1" dirty="0" smtClean="0">
                <a:latin typeface="Arial Narrow" pitchFamily="34" charset="0"/>
              </a:rPr>
              <a:t>r)</a:t>
            </a:r>
            <a:r>
              <a:rPr lang="en-US" sz="3600" b="1" dirty="0" smtClean="0">
                <a:latin typeface="Algerian" pitchFamily="82" charset="0"/>
              </a:rPr>
              <a:t> </a:t>
            </a:r>
            <a:r>
              <a:rPr lang="ar-SA" sz="4800" b="1" dirty="0" smtClean="0">
                <a:latin typeface="Algerian" pitchFamily="82" charset="0"/>
              </a:rPr>
              <a:t>مَوْصُوْفٌ</a:t>
            </a:r>
            <a:endParaRPr lang="en-US" sz="4800" b="1" dirty="0" smtClean="0">
              <a:latin typeface="Algerian" pitchFamily="82" charset="0"/>
            </a:endParaRPr>
          </a:p>
          <a:p>
            <a:r>
              <a:rPr lang="en-US" b="1" dirty="0" smtClean="0">
                <a:latin typeface="Algerian" pitchFamily="82" charset="0"/>
              </a:rPr>
              <a:t>            </a:t>
            </a:r>
            <a:endParaRPr lang="ar-SA" b="1" dirty="0" smtClean="0">
              <a:latin typeface="Algerian" pitchFamily="8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80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ar-SA" dirty="0" smtClean="0"/>
              <a:t>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What is a </a:t>
            </a:r>
            <a:r>
              <a:rPr lang="en-US" dirty="0" smtClean="0"/>
              <a:t>Noun?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 noun </a:t>
            </a:r>
            <a:r>
              <a:rPr lang="en-US" dirty="0" smtClean="0">
                <a:solidFill>
                  <a:srgbClr val="FFFF00"/>
                </a:solidFill>
              </a:rPr>
              <a:t>is the name of a place ,thing or animal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Eg</a:t>
            </a:r>
            <a:r>
              <a:rPr lang="en-US" dirty="0" smtClean="0"/>
              <a:t>:  Boy </a:t>
            </a:r>
            <a:r>
              <a:rPr lang="ar-SA" dirty="0" smtClean="0"/>
              <a:t>-</a:t>
            </a:r>
            <a:r>
              <a:rPr lang="en-US" dirty="0" smtClean="0"/>
              <a:t>  </a:t>
            </a:r>
            <a:r>
              <a:rPr lang="ar-SA" dirty="0" smtClean="0"/>
              <a:t>وَلَـدٌ</a:t>
            </a:r>
            <a:r>
              <a:rPr lang="en-US" dirty="0" smtClean="0"/>
              <a:t>        Man -  </a:t>
            </a:r>
            <a:r>
              <a:rPr lang="ar-SA" dirty="0" smtClean="0"/>
              <a:t>رَجُـلٌ</a:t>
            </a:r>
          </a:p>
          <a:p>
            <a:pPr>
              <a:buNone/>
            </a:pPr>
            <a:r>
              <a:rPr lang="ar-SA" dirty="0" smtClean="0"/>
              <a:t>      </a:t>
            </a:r>
            <a:r>
              <a:rPr lang="en-US" dirty="0" smtClean="0"/>
              <a:t>      House - </a:t>
            </a:r>
            <a:r>
              <a:rPr lang="ar-SA" dirty="0" smtClean="0"/>
              <a:t>بَـيْـتٌ</a:t>
            </a:r>
            <a:r>
              <a:rPr lang="en-US" dirty="0" smtClean="0"/>
              <a:t>   Pen – </a:t>
            </a:r>
            <a:r>
              <a:rPr lang="ar-SA" dirty="0" smtClean="0"/>
              <a:t>قَـلَـمٌ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  </a:t>
            </a:r>
            <a:r>
              <a:rPr lang="en-US" dirty="0" smtClean="0"/>
              <a:t>What is an </a:t>
            </a:r>
            <a:r>
              <a:rPr lang="en-US" dirty="0" smtClean="0">
                <a:solidFill>
                  <a:srgbClr val="FFC000"/>
                </a:solidFill>
              </a:rPr>
              <a:t>Adjective?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ar-SA" dirty="0" smtClean="0"/>
              <a:t> </a:t>
            </a:r>
            <a:r>
              <a:rPr lang="en-US" dirty="0" smtClean="0"/>
              <a:t>  An </a:t>
            </a:r>
            <a:r>
              <a:rPr lang="en-US" dirty="0" smtClean="0">
                <a:solidFill>
                  <a:srgbClr val="FFC000"/>
                </a:solidFill>
              </a:rPr>
              <a:t>adjective</a:t>
            </a:r>
            <a:r>
              <a:rPr lang="en-US" dirty="0" smtClean="0"/>
              <a:t> is a word which tells more about a noun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C000"/>
                </a:solidFill>
              </a:rPr>
              <a:t>Tall -  </a:t>
            </a:r>
            <a:r>
              <a:rPr lang="ar-SA" dirty="0" smtClean="0">
                <a:solidFill>
                  <a:srgbClr val="FFC000"/>
                </a:solidFill>
              </a:rPr>
              <a:t> طَـوِيْـلٌ</a:t>
            </a:r>
            <a:r>
              <a:rPr lang="en-US" dirty="0" smtClean="0">
                <a:solidFill>
                  <a:srgbClr val="FFC000"/>
                </a:solidFill>
              </a:rPr>
              <a:t>    Short </a:t>
            </a:r>
            <a:r>
              <a:rPr lang="ar-SA" dirty="0" smtClean="0">
                <a:solidFill>
                  <a:srgbClr val="FFC000"/>
                </a:solidFill>
              </a:rPr>
              <a:t>-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ar-SA" dirty="0" smtClean="0">
                <a:solidFill>
                  <a:srgbClr val="FFC000"/>
                </a:solidFill>
              </a:rPr>
              <a:t>قَـصِـيْـرٌ</a:t>
            </a:r>
          </a:p>
          <a:p>
            <a:pPr>
              <a:buNone/>
            </a:pPr>
            <a:r>
              <a:rPr lang="ar-SA" dirty="0" smtClean="0">
                <a:solidFill>
                  <a:srgbClr val="FFC000"/>
                </a:solidFill>
              </a:rPr>
              <a:t>         </a:t>
            </a:r>
            <a:r>
              <a:rPr lang="en-US" dirty="0" smtClean="0">
                <a:solidFill>
                  <a:srgbClr val="FFC000"/>
                </a:solidFill>
              </a:rPr>
              <a:t>  New </a:t>
            </a:r>
            <a:r>
              <a:rPr lang="ar-SA" dirty="0" smtClean="0">
                <a:solidFill>
                  <a:srgbClr val="FFC000"/>
                </a:solidFill>
              </a:rPr>
              <a:t>-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ar-SA" dirty="0" smtClean="0">
                <a:solidFill>
                  <a:srgbClr val="FFC000"/>
                </a:solidFill>
              </a:rPr>
              <a:t>جَـدِ يْـدٌ</a:t>
            </a:r>
            <a:r>
              <a:rPr lang="en-US" dirty="0" smtClean="0">
                <a:solidFill>
                  <a:srgbClr val="FFC000"/>
                </a:solidFill>
              </a:rPr>
              <a:t>     Old </a:t>
            </a:r>
            <a:r>
              <a:rPr lang="ar-SA" dirty="0" smtClean="0">
                <a:solidFill>
                  <a:srgbClr val="FFC000"/>
                </a:solidFill>
              </a:rPr>
              <a:t>-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ar-SA" dirty="0" smtClean="0">
                <a:solidFill>
                  <a:srgbClr val="FFC000"/>
                </a:solidFill>
              </a:rPr>
              <a:t>قَـدِيْـمٌ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Tall </a:t>
            </a:r>
            <a:r>
              <a:rPr lang="en-US" dirty="0" smtClean="0"/>
              <a:t>boy</a:t>
            </a:r>
            <a:r>
              <a:rPr lang="en-US" dirty="0" smtClean="0">
                <a:solidFill>
                  <a:srgbClr val="FFC000"/>
                </a:solidFill>
              </a:rPr>
              <a:t>  -          </a:t>
            </a:r>
            <a:r>
              <a:rPr lang="ar-SA" dirty="0" smtClean="0"/>
              <a:t>وَلَـدٌ</a:t>
            </a:r>
            <a:r>
              <a:rPr lang="ar-SA" dirty="0" smtClean="0">
                <a:solidFill>
                  <a:srgbClr val="FFC000"/>
                </a:solidFill>
              </a:rPr>
              <a:t> طَوِيْـلٌ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mtClean="0"/>
              <a:t>New House - </a:t>
            </a:r>
            <a:endParaRPr lang="en-IN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794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Adjectival Construction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An adjectival construction consists of two words,  among which one is an adjective and the other is a noun.</a:t>
            </a:r>
            <a:r>
              <a:rPr lang="ar-SA" dirty="0" smtClean="0"/>
              <a:t> </a:t>
            </a:r>
            <a:r>
              <a:rPr lang="en-US" dirty="0" smtClean="0"/>
              <a:t> In this construction, the noun whose quality is defined by an adjective is called Noun Qualified.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Eg</a:t>
            </a:r>
            <a:r>
              <a:rPr lang="en-US" dirty="0" smtClean="0"/>
              <a:t>:  Tall man -  </a:t>
            </a:r>
            <a:r>
              <a:rPr lang="ar-SA" dirty="0" smtClean="0"/>
              <a:t>رَجُـلٌ طَـوِيْـلٌ</a:t>
            </a:r>
            <a:r>
              <a:rPr lang="en-US" dirty="0" smtClean="0"/>
              <a:t>     Short boy - </a:t>
            </a:r>
            <a:r>
              <a:rPr lang="ar-SA" dirty="0" smtClean="0"/>
              <a:t>وَلَـدٌ قَـصِـيْـرٌ</a:t>
            </a: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     New house -  </a:t>
            </a:r>
            <a:r>
              <a:rPr lang="ar-SA" dirty="0" smtClean="0"/>
              <a:t>بَـيْـتٌ جَـدِيْـدٌ</a:t>
            </a:r>
            <a:r>
              <a:rPr lang="en-US" dirty="0" smtClean="0"/>
              <a:t>     Old pen -  </a:t>
            </a:r>
            <a:r>
              <a:rPr lang="ar-SA" dirty="0" smtClean="0"/>
              <a:t>قَـلَـمٌ قَـدِيْـمٌ 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751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In the adjectival construction, an adjective has to agree with the noun in respect of </a:t>
            </a:r>
            <a:r>
              <a:rPr lang="en-US" sz="4800" dirty="0" smtClean="0">
                <a:solidFill>
                  <a:srgbClr val="FFFF00"/>
                </a:solidFill>
              </a:rPr>
              <a:t>gender</a:t>
            </a:r>
            <a:r>
              <a:rPr lang="en-US" sz="4800" dirty="0" smtClean="0"/>
              <a:t>, </a:t>
            </a:r>
            <a:r>
              <a:rPr lang="en-US" sz="4800" dirty="0" smtClean="0">
                <a:solidFill>
                  <a:srgbClr val="FFFF00"/>
                </a:solidFill>
              </a:rPr>
              <a:t>number</a:t>
            </a:r>
            <a:r>
              <a:rPr lang="en-US" sz="4800" dirty="0" smtClean="0"/>
              <a:t>, </a:t>
            </a:r>
            <a:r>
              <a:rPr lang="en-US" sz="4800" dirty="0" smtClean="0">
                <a:solidFill>
                  <a:srgbClr val="FFFF00"/>
                </a:solidFill>
              </a:rPr>
              <a:t>definiteness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FFFF00"/>
                </a:solidFill>
              </a:rPr>
              <a:t>case ending</a:t>
            </a:r>
            <a:r>
              <a:rPr lang="en-US" sz="4800" dirty="0" smtClean="0"/>
              <a:t>.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err="1" smtClean="0">
                <a:solidFill>
                  <a:srgbClr val="FF0000"/>
                </a:solidFill>
              </a:rPr>
              <a:t>i</a:t>
            </a:r>
            <a:r>
              <a:rPr lang="en-IN" dirty="0" smtClean="0">
                <a:solidFill>
                  <a:srgbClr val="FF0000"/>
                </a:solidFill>
              </a:rPr>
              <a:t>) </a:t>
            </a:r>
            <a:r>
              <a:rPr lang="en-IN" dirty="0" smtClean="0">
                <a:solidFill>
                  <a:srgbClr val="FFFF00"/>
                </a:solidFill>
              </a:rPr>
              <a:t>Gender</a:t>
            </a:r>
            <a:r>
              <a:rPr lang="en-IN" dirty="0" smtClean="0"/>
              <a:t>: If the noun is masculine, then the adjective is also masculine and vice –versa.</a:t>
            </a:r>
            <a:br>
              <a:rPr lang="en-IN" dirty="0" smtClean="0"/>
            </a:br>
            <a:r>
              <a:rPr lang="en-IN" dirty="0" err="1" smtClean="0"/>
              <a:t>Eg</a:t>
            </a:r>
            <a:r>
              <a:rPr lang="en-IN" dirty="0" smtClean="0"/>
              <a:t>: </a:t>
            </a:r>
            <a:r>
              <a:rPr lang="ar-SA" dirty="0" smtClean="0"/>
              <a:t>وَلَدٌ </a:t>
            </a:r>
            <a:r>
              <a:rPr lang="ar-SA" dirty="0" smtClean="0">
                <a:solidFill>
                  <a:srgbClr val="FFC000"/>
                </a:solidFill>
              </a:rPr>
              <a:t>جَدِيْدٌ</a:t>
            </a:r>
            <a:r>
              <a:rPr lang="ar-SA" dirty="0" smtClean="0"/>
              <a:t> </a:t>
            </a:r>
            <a:r>
              <a:rPr lang="en-US" dirty="0" smtClean="0"/>
              <a:t>  </a:t>
            </a:r>
            <a:r>
              <a:rPr lang="ar-SA" dirty="0" smtClean="0"/>
              <a:t> </a:t>
            </a:r>
            <a:r>
              <a:rPr lang="en-US" dirty="0" smtClean="0"/>
              <a:t> - New boy  (Masculine)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- بِنْتٌ </a:t>
            </a:r>
            <a:r>
              <a:rPr lang="ar-SA" dirty="0" smtClean="0">
                <a:solidFill>
                  <a:srgbClr val="FFC000"/>
                </a:solidFill>
              </a:rPr>
              <a:t>جَدِيْدَةٌ</a:t>
            </a:r>
            <a:r>
              <a:rPr lang="ar-SA" dirty="0" smtClean="0"/>
              <a:t>     </a:t>
            </a:r>
            <a:r>
              <a:rPr lang="en-US" dirty="0" smtClean="0"/>
              <a:t>   New girl    (Feminine)</a:t>
            </a:r>
            <a:endParaRPr lang="en-IN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822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28135"/>
            <a:ext cx="9101797" cy="6836897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latin typeface="+mj-lt"/>
              </a:rPr>
              <a:t>ii) 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Number: </a:t>
            </a:r>
            <a:r>
              <a:rPr lang="en-US" sz="4400" dirty="0" smtClean="0">
                <a:latin typeface="+mj-lt"/>
              </a:rPr>
              <a:t>If the noun is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singular</a:t>
            </a:r>
            <a:r>
              <a:rPr lang="en-US" sz="4400" dirty="0" smtClean="0">
                <a:latin typeface="+mj-lt"/>
              </a:rPr>
              <a:t>, then the adjective is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singular</a:t>
            </a:r>
            <a:r>
              <a:rPr lang="en-US" sz="4400" dirty="0" smtClean="0">
                <a:latin typeface="+mj-lt"/>
              </a:rPr>
              <a:t>. If the noun is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dual</a:t>
            </a:r>
            <a:r>
              <a:rPr lang="en-US" sz="4400" dirty="0" smtClean="0">
                <a:latin typeface="+mj-lt"/>
              </a:rPr>
              <a:t>, then the adjective is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dual</a:t>
            </a:r>
            <a:r>
              <a:rPr lang="en-US" sz="4400" dirty="0" smtClean="0">
                <a:latin typeface="+mj-lt"/>
              </a:rPr>
              <a:t>. If the noun is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plural</a:t>
            </a:r>
            <a:r>
              <a:rPr lang="en-US" sz="4400" dirty="0" smtClean="0">
                <a:latin typeface="+mj-lt"/>
              </a:rPr>
              <a:t>, then the adjective is also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plural</a:t>
            </a:r>
            <a:r>
              <a:rPr lang="en-US" sz="4400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en-US" sz="4400" dirty="0" err="1" smtClean="0">
                <a:latin typeface="+mj-lt"/>
              </a:rPr>
              <a:t>Eg</a:t>
            </a:r>
            <a:r>
              <a:rPr lang="en-US" sz="4400" dirty="0" smtClean="0">
                <a:latin typeface="+mj-lt"/>
              </a:rPr>
              <a:t>:  (Singular)       </a:t>
            </a:r>
            <a:r>
              <a:rPr lang="ar-SA" sz="4400" dirty="0" smtClean="0">
                <a:latin typeface="+mj-lt"/>
              </a:rPr>
              <a:t> وَلَدٌ </a:t>
            </a:r>
            <a:r>
              <a:rPr lang="ar-SA" sz="4400" dirty="0" smtClean="0">
                <a:solidFill>
                  <a:srgbClr val="FFC000"/>
                </a:solidFill>
                <a:latin typeface="+mj-lt"/>
              </a:rPr>
              <a:t>جَدِيْدٌ</a:t>
            </a:r>
            <a:r>
              <a:rPr lang="ar-SA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– A New boy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atin typeface="+mj-lt"/>
              </a:rPr>
              <a:t>        (Dual) </a:t>
            </a:r>
            <a:r>
              <a:rPr lang="ar-SA" sz="4400" dirty="0" smtClean="0">
                <a:latin typeface="+mj-lt"/>
              </a:rPr>
              <a:t>وَلَدَانِ </a:t>
            </a:r>
            <a:r>
              <a:rPr lang="ar-SA" sz="4400" dirty="0" smtClean="0">
                <a:solidFill>
                  <a:srgbClr val="FFC000"/>
                </a:solidFill>
                <a:latin typeface="+mj-lt"/>
              </a:rPr>
              <a:t>جَدِيْدَانِ</a:t>
            </a:r>
            <a:r>
              <a:rPr lang="ar-SA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 – Two new boys</a:t>
            </a:r>
            <a:r>
              <a:rPr lang="ar-SA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               ( Plural)  </a:t>
            </a:r>
            <a:r>
              <a:rPr lang="ar-SA" sz="4400" dirty="0" smtClean="0">
                <a:latin typeface="+mj-lt"/>
              </a:rPr>
              <a:t>أَوْلَادٌ </a:t>
            </a:r>
            <a:r>
              <a:rPr lang="ar-SA" sz="4400" dirty="0" smtClean="0">
                <a:solidFill>
                  <a:srgbClr val="FFC000"/>
                </a:solidFill>
                <a:latin typeface="+mj-lt"/>
              </a:rPr>
              <a:t>جُدُدٌ</a:t>
            </a:r>
            <a:r>
              <a:rPr lang="en-US" sz="4400" dirty="0" smtClean="0">
                <a:latin typeface="+mj-lt"/>
              </a:rPr>
              <a:t>- New boys (Many)</a:t>
            </a:r>
          </a:p>
          <a:p>
            <a:pPr>
              <a:buNone/>
            </a:pPr>
            <a:endParaRPr lang="en-US" sz="4400" dirty="0" smtClean="0">
              <a:latin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881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203"/>
            <a:ext cx="9144000" cy="122802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atin typeface="+mj-lt"/>
              </a:rPr>
              <a:t>iii) 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Definiteness: </a:t>
            </a:r>
            <a:r>
              <a:rPr lang="en-US" sz="4400" dirty="0" smtClean="0">
                <a:latin typeface="+mj-lt"/>
              </a:rPr>
              <a:t>If the noun is </a:t>
            </a:r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definite</a:t>
            </a:r>
            <a:r>
              <a:rPr lang="en-US" sz="4400" dirty="0" smtClean="0">
                <a:latin typeface="+mj-lt"/>
              </a:rPr>
              <a:t>, then the adjective is </a:t>
            </a:r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definite</a:t>
            </a:r>
            <a:r>
              <a:rPr lang="en-US" sz="4400" dirty="0" smtClean="0">
                <a:latin typeface="+mj-lt"/>
              </a:rPr>
              <a:t>. If the noun is </a:t>
            </a:r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indefinite</a:t>
            </a:r>
            <a:r>
              <a:rPr lang="en-US" sz="4400" dirty="0" smtClean="0">
                <a:latin typeface="+mj-lt"/>
              </a:rPr>
              <a:t>, then the adjective is also </a:t>
            </a:r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indefinite</a:t>
            </a:r>
            <a:r>
              <a:rPr lang="en-US" sz="4400" dirty="0" smtClean="0">
                <a:latin typeface="+mj-lt"/>
              </a:rPr>
              <a:t>.</a:t>
            </a:r>
          </a:p>
          <a:p>
            <a:pPr>
              <a:buNone/>
            </a:pPr>
            <a:endParaRPr lang="en-US" sz="4400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sz="4400" dirty="0" err="1" smtClean="0">
                <a:latin typeface="+mj-lt"/>
              </a:rPr>
              <a:t>Eg</a:t>
            </a:r>
            <a:r>
              <a:rPr lang="en-US" sz="4400" dirty="0" smtClean="0">
                <a:latin typeface="+mj-lt"/>
              </a:rPr>
              <a:t>: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  </a:t>
            </a:r>
            <a:r>
              <a:rPr lang="en-US" sz="4400" dirty="0" smtClean="0">
                <a:latin typeface="+mj-lt"/>
              </a:rPr>
              <a:t>(Definite)  </a:t>
            </a:r>
            <a:r>
              <a:rPr lang="ar-SA" sz="4400" dirty="0" smtClean="0">
                <a:solidFill>
                  <a:srgbClr val="FFFF00"/>
                </a:solidFill>
                <a:latin typeface="+mj-lt"/>
              </a:rPr>
              <a:t>اَلْوَلَدُ الْجَدِيْدُ</a:t>
            </a:r>
            <a:r>
              <a:rPr lang="en-US" sz="4400" dirty="0" smtClean="0">
                <a:latin typeface="+mj-lt"/>
              </a:rPr>
              <a:t> – The new boy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atin typeface="+mj-lt"/>
              </a:rPr>
              <a:t>         (Indefinite)    </a:t>
            </a:r>
            <a:r>
              <a:rPr lang="ar-SA" sz="4400" dirty="0" smtClean="0">
                <a:solidFill>
                  <a:srgbClr val="FFFF00"/>
                </a:solidFill>
                <a:latin typeface="+mj-lt"/>
              </a:rPr>
              <a:t>وَلَدٌ جَدِيْدٌ 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- A new boy</a:t>
            </a:r>
          </a:p>
          <a:p>
            <a:pPr>
              <a:buNone/>
            </a:pPr>
            <a:endParaRPr lang="en-US" sz="4400" dirty="0" smtClean="0">
              <a:latin typeface="+mj-lt"/>
            </a:endParaRPr>
          </a:p>
          <a:p>
            <a:pPr>
              <a:buNone/>
            </a:pPr>
            <a:endParaRPr lang="en-US" sz="4400" dirty="0" smtClean="0">
              <a:latin typeface="+mj-lt"/>
            </a:endParaRPr>
          </a:p>
          <a:p>
            <a:pPr>
              <a:buNone/>
            </a:pPr>
            <a:endParaRPr lang="en-US" sz="4400" dirty="0" smtClean="0">
              <a:latin typeface="+mj-lt"/>
            </a:endParaRPr>
          </a:p>
          <a:p>
            <a:pPr>
              <a:buNone/>
            </a:pPr>
            <a:endParaRPr lang="en-IN" sz="4400" dirty="0" smtClean="0">
              <a:latin typeface="+mj-lt"/>
            </a:endParaRPr>
          </a:p>
          <a:p>
            <a:pPr>
              <a:buNone/>
            </a:pPr>
            <a:endParaRPr lang="en-US" sz="4400" dirty="0" smtClean="0">
              <a:latin typeface="+mj-lt"/>
            </a:endParaRPr>
          </a:p>
          <a:p>
            <a:pPr>
              <a:buNone/>
            </a:pPr>
            <a:endParaRPr lang="en-US" sz="4400" dirty="0" smtClean="0">
              <a:latin typeface="+mj-lt"/>
            </a:endParaRPr>
          </a:p>
          <a:p>
            <a:pPr>
              <a:buNone/>
            </a:pPr>
            <a:endParaRPr lang="en-US" sz="4400" dirty="0" smtClean="0">
              <a:latin typeface="+mj-lt"/>
            </a:endParaRPr>
          </a:p>
          <a:p>
            <a:pPr>
              <a:buNone/>
            </a:pPr>
            <a:endParaRPr lang="en-IN" sz="4400" dirty="0">
              <a:latin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135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79102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+mj-lt"/>
              </a:rPr>
              <a:t>iv) 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Case ending: </a:t>
            </a:r>
            <a:r>
              <a:rPr lang="en-US" sz="4400" dirty="0" smtClean="0">
                <a:latin typeface="+mj-lt"/>
              </a:rPr>
              <a:t>If the noun ends with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double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dammah</a:t>
            </a:r>
            <a:r>
              <a:rPr lang="en-US" sz="4400" dirty="0" smtClean="0">
                <a:latin typeface="+mj-lt"/>
              </a:rPr>
              <a:t>, then the adjective also ends with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double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dammah</a:t>
            </a:r>
            <a:r>
              <a:rPr lang="en-US" sz="4400" dirty="0" smtClean="0">
                <a:latin typeface="+mj-lt"/>
              </a:rPr>
              <a:t>. If the noun ends with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single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dammah</a:t>
            </a:r>
            <a:r>
              <a:rPr lang="en-US" sz="4400" dirty="0" smtClean="0">
                <a:latin typeface="+mj-lt"/>
              </a:rPr>
              <a:t>, then the adjective also ends with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single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dammah</a:t>
            </a:r>
            <a:r>
              <a:rPr lang="en-US" sz="4400" dirty="0" smtClean="0">
                <a:latin typeface="+mj-lt"/>
              </a:rPr>
              <a:t>.</a:t>
            </a:r>
          </a:p>
          <a:p>
            <a:pPr>
              <a:buNone/>
            </a:pPr>
            <a:endParaRPr lang="en-US" sz="4400" dirty="0" smtClean="0">
              <a:latin typeface="+mj-lt"/>
            </a:endParaRPr>
          </a:p>
          <a:p>
            <a:pPr>
              <a:buNone/>
            </a:pPr>
            <a:r>
              <a:rPr lang="en-US" sz="4400" dirty="0" err="1" smtClean="0">
                <a:latin typeface="+mj-lt"/>
              </a:rPr>
              <a:t>Eg</a:t>
            </a:r>
            <a:r>
              <a:rPr lang="en-US" sz="4400" dirty="0" smtClean="0">
                <a:latin typeface="+mj-lt"/>
              </a:rPr>
              <a:t>:  </a:t>
            </a:r>
            <a:r>
              <a:rPr lang="ar-SA" sz="4400" dirty="0" smtClean="0">
                <a:latin typeface="+mj-lt"/>
              </a:rPr>
              <a:t>وَلَ</a:t>
            </a:r>
            <a:r>
              <a:rPr lang="ar-SA" sz="4400" dirty="0" smtClean="0">
                <a:solidFill>
                  <a:srgbClr val="FFC000"/>
                </a:solidFill>
                <a:latin typeface="+mj-lt"/>
              </a:rPr>
              <a:t>دٌ</a:t>
            </a:r>
            <a:r>
              <a:rPr lang="ar-SA" sz="4400" dirty="0" smtClean="0">
                <a:latin typeface="+mj-lt"/>
              </a:rPr>
              <a:t> جَدِيْ</a:t>
            </a:r>
            <a:r>
              <a:rPr lang="ar-SA" sz="4400" dirty="0" smtClean="0">
                <a:solidFill>
                  <a:srgbClr val="FFC000"/>
                </a:solidFill>
                <a:latin typeface="+mj-lt"/>
              </a:rPr>
              <a:t>دٌ</a:t>
            </a:r>
            <a:r>
              <a:rPr lang="ar-SA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– A new boy</a:t>
            </a:r>
          </a:p>
          <a:p>
            <a:pPr>
              <a:buNone/>
            </a:pPr>
            <a:r>
              <a:rPr lang="en-US" sz="4400" dirty="0" smtClean="0">
                <a:latin typeface="+mj-lt"/>
              </a:rPr>
              <a:t>       </a:t>
            </a:r>
            <a:r>
              <a:rPr lang="ar-SA" sz="4400" dirty="0" smtClean="0">
                <a:latin typeface="+mj-lt"/>
              </a:rPr>
              <a:t>اَلْوَلَ</a:t>
            </a:r>
            <a:r>
              <a:rPr lang="ar-SA" sz="4400" dirty="0" smtClean="0">
                <a:solidFill>
                  <a:srgbClr val="FFC000"/>
                </a:solidFill>
                <a:latin typeface="+mj-lt"/>
              </a:rPr>
              <a:t>دُ</a:t>
            </a:r>
            <a:r>
              <a:rPr lang="ar-SA" sz="4400" dirty="0" smtClean="0">
                <a:latin typeface="+mj-lt"/>
              </a:rPr>
              <a:t> اَلْجَدِيْ</a:t>
            </a:r>
            <a:r>
              <a:rPr lang="ar-SA" sz="4400" dirty="0" smtClean="0">
                <a:solidFill>
                  <a:srgbClr val="FFC000"/>
                </a:solidFill>
                <a:latin typeface="+mj-lt"/>
              </a:rPr>
              <a:t>دُ</a:t>
            </a:r>
            <a:r>
              <a:rPr lang="en-US" sz="4400" dirty="0" smtClean="0">
                <a:latin typeface="+mj-lt"/>
              </a:rPr>
              <a:t>- The new boy</a:t>
            </a:r>
            <a:endParaRPr lang="en-IN" sz="4400" dirty="0">
              <a:latin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859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3000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FEEDBACK :</a:t>
            </a:r>
            <a:endParaRPr lang="en-IN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"/>
            <a:ext cx="6643702" cy="646331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92D050"/>
                  </a:solidFill>
                </a:ln>
              </a:rPr>
              <a:t>Choose the correct  answer:</a:t>
            </a:r>
            <a:endParaRPr lang="en-IN" sz="3600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480"/>
            <a:ext cx="9144000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An adjective in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arabic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is known as ……………………</a:t>
            </a:r>
            <a:endParaRPr lang="ar-SA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  <a:p>
            <a:pPr marL="342900" indent="-342900">
              <a:lnSpc>
                <a:spcPct val="150000"/>
              </a:lnSpc>
            </a:pP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a)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صِّفَةٌ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b)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مَوْصُوْفٌ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c)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طَوِيْلٌ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d)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جَدِيْدَةٌ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2.  An  adjective tells more about  a ……………………….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    a) Verb      b) Noun    c) Particle    d) Adverb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3.  Noun qualified in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arabic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is known as …………………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     a)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جُدُدٌ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b)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طَوِيْلٌ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 c)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مَوْصُوْفٌ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d)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جَدِيْدَانِ 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4.  An example of dual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arabic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adjective is ……………………..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      a)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جَدِيْدَانِ 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b)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جُدُدٌ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c)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جَدِيْدٌ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     d)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جَدِيْدَةٌ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An example of feminine </a:t>
            </a:r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arabic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adjective is ……………….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      a)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طَوِيْلٌ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b)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جَدِيْدٌ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c)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نَعْتٌ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            d) </a:t>
            </a:r>
            <a:r>
              <a:rPr lang="ar-S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+mj-cs"/>
              </a:rPr>
              <a:t>جَدِيْدَةٌ</a:t>
            </a:r>
            <a:endParaRPr lang="en-IN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072207"/>
            <a:ext cx="9143999" cy="83099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Answers:</a:t>
            </a:r>
          </a:p>
          <a:p>
            <a:pPr marL="342900" indent="-342900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a)</a:t>
            </a:r>
            <a:r>
              <a:rPr lang="ar-S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صِّفَةٌ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2. b) Noun   3. c)</a:t>
            </a:r>
            <a:r>
              <a:rPr lang="ar-S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مَوْصُوْفٌ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4. a) </a:t>
            </a:r>
            <a:r>
              <a:rPr lang="ar-S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جَدِيْدَانِ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5. d)</a:t>
            </a:r>
            <a:r>
              <a:rPr lang="ar-S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جَدِيْدَةٌ 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06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546</Words>
  <Application>Microsoft Office PowerPoint</Application>
  <PresentationFormat>On-screen Show (4:3)</PresentationFormat>
  <Paragraphs>64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Arial</vt:lpstr>
      <vt:lpstr>Arial Narrow</vt:lpstr>
      <vt:lpstr>Calibri</vt:lpstr>
      <vt:lpstr>Cooper Black</vt:lpstr>
      <vt:lpstr>Times New Roman</vt:lpstr>
      <vt:lpstr>Office Theme</vt:lpstr>
      <vt:lpstr>PowerPoint Presentation</vt:lpstr>
      <vt:lpstr>Adjective and noun qualified اَلـصِّـفَـةُ وَالْـمَوْصُوْفُ</vt:lpstr>
      <vt:lpstr>PowerPoint Presentation</vt:lpstr>
      <vt:lpstr>Adjectival Construction</vt:lpstr>
      <vt:lpstr>In the adjectival construction, an adjective has to agree with the noun in respect of gender, number, definiteness and case ending. i) Gender: If the noun is masculine, then the adjective is also masculine and vice –versa. Eg: وَلَدٌ جَدِيْدٌ     - New boy  (Masculine) - بِنْتٌ جَدِيْدَةٌ        New girl    (Feminine)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 and noun qualified الصفة والموصوف (النعت)</dc:title>
  <dc:creator>new</dc:creator>
  <cp:lastModifiedBy>LENOVO</cp:lastModifiedBy>
  <cp:revision>75</cp:revision>
  <dcterms:created xsi:type="dcterms:W3CDTF">2020-03-29T13:44:07Z</dcterms:created>
  <dcterms:modified xsi:type="dcterms:W3CDTF">2023-04-08T08:08:00Z</dcterms:modified>
</cp:coreProperties>
</file>